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Old Standard TT"/>
      <p:regular r:id="rId31"/>
      <p:bold r:id="rId32"/>
      <p: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ldStandardTT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33" Type="http://schemas.openxmlformats.org/officeDocument/2006/relationships/font" Target="fonts/OldStandardTT-italic.fntdata"/><Relationship Id="rId10" Type="http://schemas.openxmlformats.org/officeDocument/2006/relationships/slide" Target="slides/slide5.xml"/><Relationship Id="rId32" Type="http://schemas.openxmlformats.org/officeDocument/2006/relationships/font" Target="fonts/OldStandardT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4f79c596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4f79c596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7a5aa4b7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7a5aa4b7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7a890054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7a890054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4f79c596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4f79c596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4f79c596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84f79c596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04761d2d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04761d2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04761d2df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04761d2df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118d1c4d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118d1c4d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118d1c4d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118d1c4d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1174e486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1174e486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4761d2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4761d2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1174e486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1174e486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04761d2df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04761d2df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1174e486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1174e486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4f79c596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4f79c596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7a89005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7a89005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jpg"/><Relationship Id="rId4" Type="http://schemas.openxmlformats.org/officeDocument/2006/relationships/image" Target="../media/image3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jp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2Kf5Hv8CwLY8xFzpBliaeKCM3DgqDCQp/view" TargetMode="External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G7gA0tzkKDA5sN93ne_W4eWJJx56wL7L/view" TargetMode="External"/><Relationship Id="rId4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youtube.com/watch?v=8VqypBidA_s" TargetMode="External"/><Relationship Id="rId4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2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jpg"/><Relationship Id="rId4" Type="http://schemas.openxmlformats.org/officeDocument/2006/relationships/image" Target="../media/image29.jpg"/><Relationship Id="rId5" Type="http://schemas.openxmlformats.org/officeDocument/2006/relationships/image" Target="../media/image28.jpg"/><Relationship Id="rId6" Type="http://schemas.openxmlformats.org/officeDocument/2006/relationships/image" Target="../media/image30.jpg"/><Relationship Id="rId7" Type="http://schemas.openxmlformats.org/officeDocument/2006/relationships/image" Target="../media/image1.png"/><Relationship Id="rId8" Type="http://schemas.openxmlformats.org/officeDocument/2006/relationships/image" Target="../media/image2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hyperlink" Target="https://youtu.be/fXQeiHopq1k" TargetMode="External"/><Relationship Id="rId5" Type="http://schemas.openxmlformats.org/officeDocument/2006/relationships/hyperlink" Target="http://www.youtube.com/watch?v=fXQeiHopq1k" TargetMode="External"/><Relationship Id="rId6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616950" y="781600"/>
            <a:ext cx="5017500" cy="13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B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AutoCart</a:t>
            </a:r>
            <a:endParaRPr sz="7200">
              <a:solidFill>
                <a:srgbClr val="FFFB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B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" sz="2400">
                <a:solidFill>
                  <a:srgbClr val="FFFB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NGR 697 Final Presentation</a:t>
            </a:r>
            <a:endParaRPr sz="2400">
              <a:solidFill>
                <a:srgbClr val="FFFB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2996450" y="3012500"/>
            <a:ext cx="5549400" cy="19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Miguel Yamamoto - CompE</a:t>
            </a:r>
            <a:endParaRPr sz="2400">
              <a:solidFill>
                <a:srgbClr val="B7B7B7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Ricardo Colin - CompE </a:t>
            </a:r>
            <a:endParaRPr sz="2400">
              <a:solidFill>
                <a:srgbClr val="B7B7B7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7B7B7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Anna Maka - CompE</a:t>
            </a:r>
            <a:endParaRPr sz="2400">
              <a:solidFill>
                <a:srgbClr val="B7B7B7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San Francisco State University</a:t>
            </a:r>
            <a:endParaRPr sz="24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9931" y="-12"/>
            <a:ext cx="1154062" cy="115406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/>
          <p:nvPr/>
        </p:nvSpPr>
        <p:spPr>
          <a:xfrm>
            <a:off x="2972425" y="217025"/>
            <a:ext cx="50175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Personal Automated Transport Equipment</a:t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/>
          <p:nvPr>
            <p:ph type="title"/>
          </p:nvPr>
        </p:nvSpPr>
        <p:spPr>
          <a:xfrm>
            <a:off x="1297500" y="1433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Design	</a:t>
            </a:r>
            <a:endParaRPr/>
          </a:p>
        </p:txBody>
      </p:sp>
      <p:sp>
        <p:nvSpPr>
          <p:cNvPr id="224" name="Google Shape;224;p22"/>
          <p:cNvSpPr txBox="1"/>
          <p:nvPr>
            <p:ph idx="1" type="body"/>
          </p:nvPr>
        </p:nvSpPr>
        <p:spPr>
          <a:xfrm>
            <a:off x="589100" y="3220300"/>
            <a:ext cx="4092600" cy="18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ld Standard TT"/>
                <a:ea typeface="Old Standard TT"/>
                <a:cs typeface="Old Standard TT"/>
                <a:sym typeface="Old Standard TT"/>
              </a:rPr>
              <a:t>Changes</a:t>
            </a:r>
            <a:endParaRPr sz="15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Still same concept of personal cart, unfortunately not </a:t>
            </a:r>
            <a:r>
              <a:rPr lang="en"/>
              <a:t>autonomous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longer controlled using </a:t>
            </a:r>
            <a:r>
              <a:rPr lang="en"/>
              <a:t>PIXY</a:t>
            </a:r>
            <a:r>
              <a:rPr lang="en"/>
              <a:t> camera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Uses a PS3 gaming controller to operate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300"/>
              <a:t>Note: PS3 controller range is 25-30 feet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2"/>
          <p:cNvSpPr txBox="1"/>
          <p:nvPr/>
        </p:nvSpPr>
        <p:spPr>
          <a:xfrm>
            <a:off x="5165100" y="2571750"/>
            <a:ext cx="3877800" cy="24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Features</a:t>
            </a:r>
            <a:endParaRPr sz="15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ld Standard TT"/>
              <a:buChar char="●"/>
            </a:pPr>
            <a:r>
              <a:rPr lang="en" sz="15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Removable shelf</a:t>
            </a:r>
            <a:endParaRPr sz="15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ld Standard TT"/>
              <a:buChar char="●"/>
            </a:pPr>
            <a:r>
              <a:rPr lang="en" sz="15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Two Doors</a:t>
            </a:r>
            <a:endParaRPr sz="15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ld Standard TT"/>
              <a:buChar char="●"/>
            </a:pPr>
            <a:r>
              <a:rPr lang="en" sz="15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Locks to prevent doors from opening</a:t>
            </a:r>
            <a:endParaRPr sz="15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ld Standard TT"/>
              <a:buChar char="●"/>
            </a:pPr>
            <a:r>
              <a:rPr lang="en" sz="15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Rechargeable battery for motors and arduino</a:t>
            </a:r>
            <a:endParaRPr sz="15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ld Standard TT"/>
              <a:buChar char="●"/>
            </a:pPr>
            <a:r>
              <a:rPr lang="en" sz="15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Amazing look that catches </a:t>
            </a:r>
            <a:r>
              <a:rPr lang="en" sz="15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everyone's</a:t>
            </a:r>
            <a:r>
              <a:rPr lang="en" sz="15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attention</a:t>
            </a:r>
            <a:endParaRPr sz="15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ld Standard TT"/>
              <a:buChar char="●"/>
            </a:pPr>
            <a:r>
              <a:rPr lang="en" sz="15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 friend that can help</a:t>
            </a:r>
            <a:endParaRPr sz="15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26" name="Google Shape;226;p22"/>
          <p:cNvPicPr preferRelativeResize="0"/>
          <p:nvPr/>
        </p:nvPicPr>
        <p:blipFill rotWithShape="1">
          <a:blip r:embed="rId3">
            <a:alphaModFix/>
          </a:blip>
          <a:srcRect b="13331" l="31519" r="33827" t="38382"/>
          <a:stretch/>
        </p:blipFill>
        <p:spPr>
          <a:xfrm>
            <a:off x="5530425" y="427425"/>
            <a:ext cx="2002604" cy="2092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682098"/>
            <a:ext cx="3384274" cy="2538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/>
          <p:nvPr>
            <p:ph type="title"/>
          </p:nvPr>
        </p:nvSpPr>
        <p:spPr>
          <a:xfrm>
            <a:off x="1052550" y="3299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Design	</a:t>
            </a:r>
            <a:endParaRPr/>
          </a:p>
        </p:txBody>
      </p:sp>
      <p:pic>
        <p:nvPicPr>
          <p:cNvPr id="233" name="Google Shape;2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25" y="1450400"/>
            <a:ext cx="2648137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275" y="65875"/>
            <a:ext cx="3625324" cy="2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1612" y="2893263"/>
            <a:ext cx="2630320" cy="197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4262" y="2854463"/>
            <a:ext cx="2744950" cy="20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3"/>
          <p:cNvSpPr/>
          <p:nvPr/>
        </p:nvSpPr>
        <p:spPr>
          <a:xfrm>
            <a:off x="3722925" y="3624950"/>
            <a:ext cx="578100" cy="382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3"/>
          <p:cNvSpPr/>
          <p:nvPr/>
        </p:nvSpPr>
        <p:spPr>
          <a:xfrm>
            <a:off x="4668900" y="3701150"/>
            <a:ext cx="578100" cy="382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3"/>
          <p:cNvSpPr txBox="1"/>
          <p:nvPr/>
        </p:nvSpPr>
        <p:spPr>
          <a:xfrm>
            <a:off x="3541725" y="3076250"/>
            <a:ext cx="940500" cy="54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Power On Button</a:t>
            </a:r>
            <a:endParaRPr b="1"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23"/>
          <p:cNvSpPr txBox="1"/>
          <p:nvPr/>
        </p:nvSpPr>
        <p:spPr>
          <a:xfrm>
            <a:off x="4616063" y="3076250"/>
            <a:ext cx="940500" cy="54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Charging Port</a:t>
            </a:r>
            <a:endParaRPr b="1"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3"/>
          <p:cNvSpPr/>
          <p:nvPr/>
        </p:nvSpPr>
        <p:spPr>
          <a:xfrm>
            <a:off x="6897725" y="1610000"/>
            <a:ext cx="578100" cy="548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3"/>
          <p:cNvSpPr/>
          <p:nvPr/>
        </p:nvSpPr>
        <p:spPr>
          <a:xfrm>
            <a:off x="5776500" y="1061300"/>
            <a:ext cx="578100" cy="382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3"/>
          <p:cNvSpPr/>
          <p:nvPr/>
        </p:nvSpPr>
        <p:spPr>
          <a:xfrm>
            <a:off x="5419450" y="1507600"/>
            <a:ext cx="578100" cy="382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3"/>
          <p:cNvSpPr/>
          <p:nvPr/>
        </p:nvSpPr>
        <p:spPr>
          <a:xfrm>
            <a:off x="4668900" y="1125400"/>
            <a:ext cx="578100" cy="764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3"/>
          <p:cNvSpPr/>
          <p:nvPr/>
        </p:nvSpPr>
        <p:spPr>
          <a:xfrm>
            <a:off x="1059200" y="1704700"/>
            <a:ext cx="537600" cy="382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3"/>
          <p:cNvSpPr/>
          <p:nvPr/>
        </p:nvSpPr>
        <p:spPr>
          <a:xfrm>
            <a:off x="6000000" y="1682350"/>
            <a:ext cx="278400" cy="42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3"/>
          <p:cNvSpPr txBox="1"/>
          <p:nvPr/>
        </p:nvSpPr>
        <p:spPr>
          <a:xfrm>
            <a:off x="1651313" y="1881875"/>
            <a:ext cx="940500" cy="54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PS3 Controller</a:t>
            </a:r>
            <a:endParaRPr b="1"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3315828" y="512600"/>
            <a:ext cx="1166400" cy="54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Hoverboard</a:t>
            </a:r>
            <a:r>
              <a:rPr b="1"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Motherboard</a:t>
            </a:r>
            <a:endParaRPr b="1"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3"/>
          <p:cNvSpPr txBox="1"/>
          <p:nvPr/>
        </p:nvSpPr>
        <p:spPr>
          <a:xfrm>
            <a:off x="5666250" y="178525"/>
            <a:ext cx="798600" cy="487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Motors </a:t>
            </a:r>
            <a:r>
              <a:rPr b="1"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Battery</a:t>
            </a:r>
            <a:endParaRPr b="1"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3"/>
          <p:cNvSpPr txBox="1"/>
          <p:nvPr/>
        </p:nvSpPr>
        <p:spPr>
          <a:xfrm>
            <a:off x="6807900" y="759150"/>
            <a:ext cx="1002600" cy="54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Arduino’s </a:t>
            </a:r>
            <a:r>
              <a:rPr b="1"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Battery</a:t>
            </a:r>
            <a:endParaRPr b="1"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3"/>
          <p:cNvSpPr txBox="1"/>
          <p:nvPr/>
        </p:nvSpPr>
        <p:spPr>
          <a:xfrm>
            <a:off x="4591450" y="2061725"/>
            <a:ext cx="1002600" cy="72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Arduino, Shield, Breadboard</a:t>
            </a:r>
            <a:endParaRPr b="1"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3"/>
          <p:cNvSpPr txBox="1"/>
          <p:nvPr/>
        </p:nvSpPr>
        <p:spPr>
          <a:xfrm>
            <a:off x="5997550" y="2348100"/>
            <a:ext cx="621000" cy="33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DACs</a:t>
            </a:r>
            <a:endParaRPr b="1"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3" name="Google Shape;253;p23"/>
          <p:cNvCxnSpPr>
            <a:stCxn id="248" idx="2"/>
            <a:endCxn id="244" idx="1"/>
          </p:cNvCxnSpPr>
          <p:nvPr/>
        </p:nvCxnSpPr>
        <p:spPr>
          <a:xfrm>
            <a:off x="3899028" y="1061300"/>
            <a:ext cx="769800" cy="446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" name="Google Shape;254;p23"/>
          <p:cNvCxnSpPr>
            <a:stCxn id="251" idx="3"/>
            <a:endCxn id="243" idx="2"/>
          </p:cNvCxnSpPr>
          <p:nvPr/>
        </p:nvCxnSpPr>
        <p:spPr>
          <a:xfrm flipH="1" rot="10800000">
            <a:off x="5594050" y="1889825"/>
            <a:ext cx="114600" cy="532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Google Shape;255;p23"/>
          <p:cNvCxnSpPr>
            <a:stCxn id="252" idx="0"/>
            <a:endCxn id="246" idx="2"/>
          </p:cNvCxnSpPr>
          <p:nvPr/>
        </p:nvCxnSpPr>
        <p:spPr>
          <a:xfrm rot="10800000">
            <a:off x="6139150" y="2109300"/>
            <a:ext cx="168900" cy="238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23"/>
          <p:cNvCxnSpPr>
            <a:stCxn id="250" idx="2"/>
            <a:endCxn id="241" idx="0"/>
          </p:cNvCxnSpPr>
          <p:nvPr/>
        </p:nvCxnSpPr>
        <p:spPr>
          <a:xfrm flipH="1">
            <a:off x="7186800" y="1307850"/>
            <a:ext cx="122400" cy="302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23"/>
          <p:cNvCxnSpPr>
            <a:stCxn id="249" idx="2"/>
            <a:endCxn id="242" idx="0"/>
          </p:cNvCxnSpPr>
          <p:nvPr/>
        </p:nvCxnSpPr>
        <p:spPr>
          <a:xfrm>
            <a:off x="6065550" y="666325"/>
            <a:ext cx="0" cy="39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cart works</a:t>
            </a:r>
            <a:endParaRPr/>
          </a:p>
        </p:txBody>
      </p:sp>
      <p:pic>
        <p:nvPicPr>
          <p:cNvPr id="263" name="Google Shape;263;p24" title="video-output-34B38BE2-C13C-4D6C-B046-A6FD405F7110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3350" y="13086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1</a:t>
            </a:r>
            <a:endParaRPr/>
          </a:p>
        </p:txBody>
      </p:sp>
      <p:sp>
        <p:nvSpPr>
          <p:cNvPr id="269" name="Google Shape;269;p25"/>
          <p:cNvSpPr txBox="1"/>
          <p:nvPr>
            <p:ph idx="1" type="body"/>
          </p:nvPr>
        </p:nvSpPr>
        <p:spPr>
          <a:xfrm>
            <a:off x="1297500" y="1034725"/>
            <a:ext cx="7038900" cy="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First demo, lower speed range</a:t>
            </a:r>
            <a:endParaRPr/>
          </a:p>
        </p:txBody>
      </p:sp>
      <p:pic>
        <p:nvPicPr>
          <p:cNvPr id="270" name="Google Shape;270;p25" title="video-output-1C399163-3E51-48CF-A8FD-A32FA97B046A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2725" y="1430125"/>
            <a:ext cx="3530849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2</a:t>
            </a:r>
            <a:endParaRPr/>
          </a:p>
        </p:txBody>
      </p:sp>
      <p:sp>
        <p:nvSpPr>
          <p:cNvPr id="276" name="Google Shape;276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descr="Here we are trying out our AutoCart with a PS3 Controller" id="277" name="Google Shape;277;p26" title="AutoCart - Demo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3375" y="290938"/>
            <a:ext cx="6082150" cy="45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"/>
          <p:cNvSpPr txBox="1"/>
          <p:nvPr>
            <p:ph type="title"/>
          </p:nvPr>
        </p:nvSpPr>
        <p:spPr>
          <a:xfrm>
            <a:off x="1221300" y="393750"/>
            <a:ext cx="70389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BOM/Cost</a:t>
            </a:r>
            <a:endParaRPr/>
          </a:p>
        </p:txBody>
      </p:sp>
      <p:pic>
        <p:nvPicPr>
          <p:cNvPr id="283" name="Google Shape;2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9931" y="-12"/>
            <a:ext cx="1154062" cy="115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294983"/>
            <a:ext cx="8991600" cy="3641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pic>
        <p:nvPicPr>
          <p:cNvPr id="290" name="Google Shape;2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9931" y="-12"/>
            <a:ext cx="1154062" cy="115406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8"/>
          <p:cNvSpPr txBox="1"/>
          <p:nvPr/>
        </p:nvSpPr>
        <p:spPr>
          <a:xfrm>
            <a:off x="1008400" y="1265775"/>
            <a:ext cx="5996400" cy="30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●"/>
            </a:pPr>
            <a:r>
              <a:rPr lang="en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Remodel of the original concept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○"/>
            </a:pPr>
            <a:r>
              <a:rPr lang="en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Using PS3, shield, and BT adapter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●"/>
            </a:pPr>
            <a:r>
              <a:rPr lang="en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Improvements 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○"/>
            </a:pPr>
            <a:r>
              <a:rPr lang="en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Use a different camera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○"/>
            </a:pPr>
            <a:r>
              <a:rPr lang="en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Paint the whole cart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○"/>
            </a:pPr>
            <a:r>
              <a:rPr lang="en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Add LCD 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○"/>
            </a:pPr>
            <a:r>
              <a:rPr lang="en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Switch for remote control and camera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○"/>
            </a:pPr>
            <a:r>
              <a:rPr lang="en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Better control speed 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○"/>
            </a:pPr>
            <a:r>
              <a:rPr lang="en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Add modification to the back tires 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92" name="Google Shape;2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9900" y="3146125"/>
            <a:ext cx="1758575" cy="17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4624" y="1242467"/>
            <a:ext cx="2420299" cy="1815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r>
              <a:rPr b="1" lang="en">
                <a:solidFill>
                  <a:srgbClr val="FFFF00"/>
                </a:solidFill>
              </a:rPr>
              <a:t>?</a:t>
            </a:r>
            <a:endParaRPr b="1">
              <a:solidFill>
                <a:srgbClr val="FFFF00"/>
              </a:solidFill>
            </a:endParaRPr>
          </a:p>
        </p:txBody>
      </p:sp>
      <p:pic>
        <p:nvPicPr>
          <p:cNvPr id="299" name="Google Shape;2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9931" y="-12"/>
            <a:ext cx="1154062" cy="115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4800" y="1154050"/>
            <a:ext cx="6274457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217550" y="1154051"/>
            <a:ext cx="47760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Introduction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Main Purpose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Approach and Design (Original and 2nd)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Obstacles/Remodel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Approach and Design (Final)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Video Examples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BOM/Cost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Conclusion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Q/A</a:t>
            </a:r>
            <a:endParaRPr sz="1800"/>
          </a:p>
        </p:txBody>
      </p:sp>
      <p:sp>
        <p:nvSpPr>
          <p:cNvPr id="143" name="Google Shape;143;p14"/>
          <p:cNvSpPr txBox="1"/>
          <p:nvPr>
            <p:ph type="title"/>
          </p:nvPr>
        </p:nvSpPr>
        <p:spPr>
          <a:xfrm>
            <a:off x="269975" y="321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Outline</a:t>
            </a:r>
            <a:endParaRPr sz="2400"/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9931" y="-12"/>
            <a:ext cx="1154062" cy="115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700" y="2008400"/>
            <a:ext cx="3785150" cy="267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51" name="Google Shape;151;p15"/>
          <p:cNvSpPr txBox="1"/>
          <p:nvPr>
            <p:ph idx="1" type="body"/>
          </p:nvPr>
        </p:nvSpPr>
        <p:spPr>
          <a:xfrm>
            <a:off x="1092350" y="1022775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AutoCart </a:t>
            </a:r>
            <a:r>
              <a:rPr lang="en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is a type of transport for equipment, groceries, and other items that </a:t>
            </a:r>
            <a:r>
              <a:rPr lang="en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would be otherwise too heavy for individuals to carry 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9931" y="-12"/>
            <a:ext cx="1154062" cy="115406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5"/>
          <p:cNvSpPr txBox="1"/>
          <p:nvPr>
            <p:ph idx="1" type="body"/>
          </p:nvPr>
        </p:nvSpPr>
        <p:spPr>
          <a:xfrm>
            <a:off x="126250" y="1959025"/>
            <a:ext cx="3979500" cy="27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ld Standard TT"/>
              <a:buChar char="●"/>
            </a:pPr>
            <a:r>
              <a:rPr lang="en" sz="15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There has been projects that has a similar idea such as OVIS a luggage that follows the traveler around, this is a rather expensive and space limited item.</a:t>
            </a:r>
            <a:endParaRPr sz="15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ld Standard TT"/>
              <a:buChar char="○"/>
            </a:pPr>
            <a:r>
              <a:rPr lang="en" sz="15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Ex. OVIS suitcase by FowardX</a:t>
            </a:r>
            <a:endParaRPr sz="15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ld Standard TT"/>
              <a:buChar char="○"/>
            </a:pPr>
            <a:r>
              <a:rPr lang="en" sz="15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Rideable Smart Luggage		</a:t>
            </a:r>
            <a:endParaRPr sz="15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ld Standard TT"/>
              <a:buChar char="○"/>
            </a:pPr>
            <a:r>
              <a:rPr lang="en" sz="15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(Naucrates) </a:t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154" name="Google Shape;15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5400" y="3462787"/>
            <a:ext cx="2076450" cy="1464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0900" y="1801793"/>
            <a:ext cx="3270925" cy="1839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/>
          <p:nvPr>
            <p:ph type="title"/>
          </p:nvPr>
        </p:nvSpPr>
        <p:spPr>
          <a:xfrm>
            <a:off x="1347025" y="4008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Purpose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6"/>
          <p:cNvSpPr txBox="1"/>
          <p:nvPr>
            <p:ph idx="1" type="body"/>
          </p:nvPr>
        </p:nvSpPr>
        <p:spPr>
          <a:xfrm>
            <a:off x="1347025" y="1314925"/>
            <a:ext cx="7038900" cy="29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While observing many people in parks, shopping mall, groceries, and even kids carrying bags that are too heavy for them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This will help to: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●"/>
            </a:pPr>
            <a:r>
              <a:rPr lang="en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Reduce back pains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●"/>
            </a:pPr>
            <a:r>
              <a:rPr lang="en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Reduce spine issues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●"/>
            </a:pPr>
            <a:r>
              <a:rPr lang="en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Help people who can’t carry heavy items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●"/>
            </a:pPr>
            <a:r>
              <a:rPr lang="en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Help elderly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8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See the source image" id="162" name="Google Shape;1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400" y="1937750"/>
            <a:ext cx="1778175" cy="263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9931" y="-12"/>
            <a:ext cx="1154062" cy="1154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9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type="title"/>
          </p:nvPr>
        </p:nvSpPr>
        <p:spPr>
          <a:xfrm>
            <a:off x="1297500" y="176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Approach and Design </a:t>
            </a:r>
            <a:endParaRPr/>
          </a:p>
        </p:txBody>
      </p:sp>
      <p:sp>
        <p:nvSpPr>
          <p:cNvPr id="169" name="Google Shape;169;p17"/>
          <p:cNvSpPr txBox="1"/>
          <p:nvPr>
            <p:ph idx="1" type="body"/>
          </p:nvPr>
        </p:nvSpPr>
        <p:spPr>
          <a:xfrm>
            <a:off x="1534800" y="655250"/>
            <a:ext cx="1960200" cy="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Original Design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550" y="1145125"/>
            <a:ext cx="2526700" cy="21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/>
          <p:nvPr>
            <p:ph idx="1" type="body"/>
          </p:nvPr>
        </p:nvSpPr>
        <p:spPr>
          <a:xfrm>
            <a:off x="4435525" y="694050"/>
            <a:ext cx="4670100" cy="29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it would have been:</a:t>
            </a:r>
            <a:endParaRPr sz="18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Using DC motors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Bluetooth connectivity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Heavy wheel (8” solid rubber tire steel hub)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Less battery charge (2200mAh)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Load Cell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●"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LCD interaction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2" name="Google Shape;17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575" y="3358150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8350" y="3063325"/>
            <a:ext cx="2526700" cy="189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89931" y="-12"/>
            <a:ext cx="1154062" cy="115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8200" y="3066707"/>
            <a:ext cx="1960200" cy="1888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/>
          <p:nvPr>
            <p:ph type="title"/>
          </p:nvPr>
        </p:nvSpPr>
        <p:spPr>
          <a:xfrm>
            <a:off x="1185200" y="2113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</a:t>
            </a:r>
            <a:r>
              <a:rPr lang="en"/>
              <a:t>Approach and Design </a:t>
            </a:r>
            <a:endParaRPr/>
          </a:p>
        </p:txBody>
      </p:sp>
      <p:pic>
        <p:nvPicPr>
          <p:cNvPr id="181" name="Google Shape;181;p18"/>
          <p:cNvPicPr preferRelativeResize="0"/>
          <p:nvPr/>
        </p:nvPicPr>
        <p:blipFill rotWithShape="1">
          <a:blip r:embed="rId3">
            <a:alphaModFix/>
          </a:blip>
          <a:srcRect b="13689" l="26987" r="25194" t="18370"/>
          <a:stretch/>
        </p:blipFill>
        <p:spPr>
          <a:xfrm>
            <a:off x="3051613" y="747361"/>
            <a:ext cx="1957949" cy="208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1524" y="882955"/>
            <a:ext cx="2420299" cy="1815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150" y="2920464"/>
            <a:ext cx="1428583" cy="1904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9963" y="3003537"/>
            <a:ext cx="2318148" cy="1738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8"/>
          <p:cNvSpPr txBox="1"/>
          <p:nvPr>
            <p:ph idx="1" type="body"/>
          </p:nvPr>
        </p:nvSpPr>
        <p:spPr>
          <a:xfrm>
            <a:off x="5279725" y="2803352"/>
            <a:ext cx="3606300" cy="21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ld Standard TT"/>
              <a:buChar char="●"/>
            </a:pPr>
            <a:r>
              <a:rPr lang="en" sz="15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Lock</a:t>
            </a:r>
            <a:endParaRPr sz="15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ld Standard TT"/>
              <a:buChar char="●"/>
            </a:pPr>
            <a:r>
              <a:rPr lang="en" sz="15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Pixy2</a:t>
            </a:r>
            <a:endParaRPr sz="15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ld Standard TT"/>
              <a:buChar char="●"/>
            </a:pPr>
            <a:r>
              <a:rPr lang="en" sz="15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Removable shelf</a:t>
            </a:r>
            <a:endParaRPr sz="15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ld Standard TT"/>
              <a:buChar char="●"/>
            </a:pPr>
            <a:r>
              <a:rPr lang="en" sz="15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Doors</a:t>
            </a:r>
            <a:endParaRPr sz="15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ld Standard TT"/>
              <a:buChar char="●"/>
            </a:pPr>
            <a:r>
              <a:rPr lang="en" sz="15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Rechargeable battery</a:t>
            </a:r>
            <a:endParaRPr sz="15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Old Standard TT"/>
              <a:buChar char="●"/>
            </a:pPr>
            <a:r>
              <a:rPr lang="en" sz="15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Hoverboard</a:t>
            </a:r>
            <a:r>
              <a:rPr lang="en" sz="15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motors</a:t>
            </a:r>
            <a:endParaRPr sz="15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"/>
          <p:cNvSpPr txBox="1"/>
          <p:nvPr>
            <p:ph idx="1" type="body"/>
          </p:nvPr>
        </p:nvSpPr>
        <p:spPr>
          <a:xfrm>
            <a:off x="5465350" y="2698200"/>
            <a:ext cx="26037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highlight>
                  <a:srgbClr val="FFFFFF"/>
                </a:highlight>
                <a:latin typeface="Old Standard TT"/>
                <a:ea typeface="Old Standard TT"/>
                <a:cs typeface="Old Standard TT"/>
                <a:sym typeface="Old Standard TT"/>
              </a:rPr>
              <a:t>Autoshelf???</a:t>
            </a:r>
            <a:endParaRPr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89931" y="-12"/>
            <a:ext cx="1154062" cy="115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3625" y="882939"/>
            <a:ext cx="2603573" cy="181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/>
          <p:nvPr>
            <p:ph type="title"/>
          </p:nvPr>
        </p:nvSpPr>
        <p:spPr>
          <a:xfrm>
            <a:off x="1187325" y="119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motors video </a:t>
            </a:r>
            <a:endParaRPr/>
          </a:p>
        </p:txBody>
      </p:sp>
      <p:pic>
        <p:nvPicPr>
          <p:cNvPr id="194" name="Google Shape;1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9931" y="-12"/>
            <a:ext cx="1154062" cy="115406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/>
          <p:nvPr/>
        </p:nvSpPr>
        <p:spPr>
          <a:xfrm>
            <a:off x="151800" y="1709975"/>
            <a:ext cx="22719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https://youtu.be/fXQeiHopq1k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First test getting the motors from the hoverboard working." id="196" name="Google Shape;196;p19" title="AutoCart Motors Test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7500" y="769050"/>
            <a:ext cx="5629400" cy="42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Obstacles/Remodel</a:t>
            </a:r>
            <a:endParaRPr/>
          </a:p>
        </p:txBody>
      </p:sp>
      <p:sp>
        <p:nvSpPr>
          <p:cNvPr id="202" name="Google Shape;202;p20"/>
          <p:cNvSpPr txBox="1"/>
          <p:nvPr>
            <p:ph idx="1" type="body"/>
          </p:nvPr>
        </p:nvSpPr>
        <p:spPr>
          <a:xfrm>
            <a:off x="5474475" y="393750"/>
            <a:ext cx="3291900" cy="3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Hoverboard problems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Motherboard getting fried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Added a switch for the battery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COVID-19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Parts arriving later than expected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PIXY2 color detection had difficulties in outside environment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Too many color inputs were detected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Remote Control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 the PS3 controller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Bluetooth Adapter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Arduino Shield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723" y="1469200"/>
            <a:ext cx="2520127" cy="33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225" y="1090375"/>
            <a:ext cx="1985850" cy="143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1125" y="3283974"/>
            <a:ext cx="2049264" cy="1552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e the source image" id="206" name="Google Shape;20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4825" y="2754875"/>
            <a:ext cx="1985850" cy="19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/>
          <p:nvPr>
            <p:ph type="title"/>
          </p:nvPr>
        </p:nvSpPr>
        <p:spPr>
          <a:xfrm>
            <a:off x="1297500" y="1684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Obstacles/Remodel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"/>
          <p:cNvSpPr txBox="1"/>
          <p:nvPr>
            <p:ph idx="1" type="body"/>
          </p:nvPr>
        </p:nvSpPr>
        <p:spPr>
          <a:xfrm>
            <a:off x="2023800" y="877525"/>
            <a:ext cx="4741800" cy="15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DAC issues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Original DAC we bought had 3 pins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Second order of  DACs  came soldered  GND and ADDR pin together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100"/>
              <a:t>Our project needed one unsoldered and one soldered (ADDR and VCC) to change the port number while writing the arduino code</a:t>
            </a:r>
            <a:endParaRPr b="1"/>
          </a:p>
        </p:txBody>
      </p:sp>
      <p:pic>
        <p:nvPicPr>
          <p:cNvPr id="213" name="Google Shape;2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256" y="2483188"/>
            <a:ext cx="2472150" cy="202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1"/>
          <p:cNvPicPr preferRelativeResize="0"/>
          <p:nvPr/>
        </p:nvPicPr>
        <p:blipFill rotWithShape="1">
          <a:blip r:embed="rId4">
            <a:alphaModFix/>
          </a:blip>
          <a:srcRect b="0" l="34301" r="0" t="0"/>
          <a:stretch/>
        </p:blipFill>
        <p:spPr>
          <a:xfrm>
            <a:off x="803372" y="2474838"/>
            <a:ext cx="2386100" cy="202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1"/>
          <p:cNvSpPr txBox="1"/>
          <p:nvPr/>
        </p:nvSpPr>
        <p:spPr>
          <a:xfrm>
            <a:off x="843850" y="4590975"/>
            <a:ext cx="33051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original pin DAC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1"/>
          <p:cNvSpPr txBox="1"/>
          <p:nvPr/>
        </p:nvSpPr>
        <p:spPr>
          <a:xfrm>
            <a:off x="5937125" y="4505325"/>
            <a:ext cx="30021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soldered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pin DAC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1"/>
          <p:cNvSpPr/>
          <p:nvPr/>
        </p:nvSpPr>
        <p:spPr>
          <a:xfrm>
            <a:off x="6906975" y="3958050"/>
            <a:ext cx="284100" cy="4506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1"/>
          <p:cNvSpPr/>
          <p:nvPr/>
        </p:nvSpPr>
        <p:spPr>
          <a:xfrm>
            <a:off x="1778675" y="4008463"/>
            <a:ext cx="366900" cy="2985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